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8" r:id="rId2"/>
    <p:sldId id="291"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314" r:id="rId20"/>
    <p:sldId id="315" r:id="rId21"/>
    <p:sldId id="272" r:id="rId22"/>
    <p:sldId id="273" r:id="rId23"/>
    <p:sldId id="274" r:id="rId24"/>
    <p:sldId id="275" r:id="rId25"/>
    <p:sldId id="276" r:id="rId26"/>
    <p:sldId id="277" r:id="rId27"/>
    <p:sldId id="278" r:id="rId28"/>
    <p:sldId id="281" r:id="rId29"/>
    <p:sldId id="316" r:id="rId30"/>
    <p:sldId id="298" r:id="rId31"/>
    <p:sldId id="301" r:id="rId32"/>
    <p:sldId id="300" r:id="rId33"/>
    <p:sldId id="312" r:id="rId34"/>
    <p:sldId id="305" r:id="rId35"/>
    <p:sldId id="306" r:id="rId36"/>
    <p:sldId id="307" r:id="rId37"/>
    <p:sldId id="308" r:id="rId38"/>
    <p:sldId id="309" r:id="rId39"/>
    <p:sldId id="279" r:id="rId40"/>
    <p:sldId id="280" r:id="rId41"/>
    <p:sldId id="282" r:id="rId42"/>
    <p:sldId id="283" r:id="rId43"/>
    <p:sldId id="284" r:id="rId44"/>
    <p:sldId id="285" r:id="rId45"/>
    <p:sldId id="286" r:id="rId46"/>
    <p:sldId id="287" r:id="rId47"/>
    <p:sldId id="288" r:id="rId48"/>
    <p:sldId id="289" r:id="rId49"/>
    <p:sldId id="31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12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F0FCFD-BA0D-434A-AF18-848A3639E9C1}"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73885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0FCFD-BA0D-434A-AF18-848A3639E9C1}"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85460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0FCFD-BA0D-434A-AF18-848A3639E9C1}"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253797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F0FCFD-BA0D-434A-AF18-848A3639E9C1}"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5413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F0FCFD-BA0D-434A-AF18-848A3639E9C1}" type="datetimeFigureOut">
              <a:rPr lang="en-US" smtClean="0"/>
              <a:t>8/3/22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15071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F0FCFD-BA0D-434A-AF18-848A3639E9C1}"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3566910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F0FCFD-BA0D-434A-AF18-848A3639E9C1}" type="datetimeFigureOut">
              <a:rPr lang="en-US" smtClean="0"/>
              <a:t>8/3/22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73065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F0FCFD-BA0D-434A-AF18-848A3639E9C1}" type="datetimeFigureOut">
              <a:rPr lang="en-US" smtClean="0"/>
              <a:t>8/3/22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10665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F0FCFD-BA0D-434A-AF18-848A3639E9C1}" type="datetimeFigureOut">
              <a:rPr lang="en-US" smtClean="0"/>
              <a:t>8/3/22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7487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0FCFD-BA0D-434A-AF18-848A3639E9C1}"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4102140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0FCFD-BA0D-434A-AF18-848A3639E9C1}" type="datetimeFigureOut">
              <a:rPr lang="en-US" smtClean="0"/>
              <a:t>8/3/22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EFE262-B7ED-4356-B579-C51E8D3A98E8}" type="slidenum">
              <a:rPr lang="en-US" smtClean="0"/>
              <a:t>‹#›</a:t>
            </a:fld>
            <a:endParaRPr lang="en-US"/>
          </a:p>
        </p:txBody>
      </p:sp>
    </p:spTree>
    <p:extLst>
      <p:ext uri="{BB962C8B-B14F-4D97-AF65-F5344CB8AC3E}">
        <p14:creationId xmlns:p14="http://schemas.microsoft.com/office/powerpoint/2010/main" val="61331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0FCFD-BA0D-434A-AF18-848A3639E9C1}" type="datetimeFigureOut">
              <a:rPr lang="en-US" smtClean="0"/>
              <a:t>8/3/22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FE262-B7ED-4356-B579-C51E8D3A98E8}" type="slidenum">
              <a:rPr lang="en-US" smtClean="0"/>
              <a:t>‹#›</a:t>
            </a:fld>
            <a:endParaRPr lang="en-US"/>
          </a:p>
        </p:txBody>
      </p:sp>
    </p:spTree>
    <p:extLst>
      <p:ext uri="{BB962C8B-B14F-4D97-AF65-F5344CB8AC3E}">
        <p14:creationId xmlns:p14="http://schemas.microsoft.com/office/powerpoint/2010/main" val="151802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Admin\Desktop\cong tru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84" y="0"/>
            <a:ext cx="107291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705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752" y="-9939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455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17647"/>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525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720" y="-28217"/>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487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760" y="-879"/>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162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728"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518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3133"/>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50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752"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870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57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776" y="-9939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260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7170" name="Picture 2" descr="C:\Users\Administrator\Desktop\chay ngan\ky-thuat-chay-nh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72689"/>
            <a:ext cx="11531972" cy="691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8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282154"/>
          </a:xfrm>
        </p:spPr>
        <p:txBody>
          <a:bodyPr>
            <a:normAutofit fontScale="90000"/>
          </a:bodyPr>
          <a:lstStyle/>
          <a:p>
            <a:r>
              <a:rPr lang="en-US" b="1" smtClean="0">
                <a:solidFill>
                  <a:schemeClr val="bg1"/>
                </a:solidFill>
                <a:latin typeface="Times New Roman" pitchFamily="18" charset="0"/>
                <a:cs typeface="Times New Roman" pitchFamily="18" charset="0"/>
              </a:rPr>
              <a:t>Bài Dạy Chạy Cự Ly Ngắn</a:t>
            </a:r>
            <a:r>
              <a:rPr lang="en-US" smtClean="0">
                <a:solidFill>
                  <a:schemeClr val="bg1"/>
                </a:solidFill>
                <a:latin typeface="Times New Roman" pitchFamily="18" charset="0"/>
                <a:cs typeface="Times New Roman" pitchFamily="18" charset="0"/>
              </a:rPr>
              <a:t/>
            </a:r>
            <a:br>
              <a:rPr lang="en-US" smtClean="0">
                <a:solidFill>
                  <a:schemeClr val="bg1"/>
                </a:solidFill>
                <a:latin typeface="Times New Roman" pitchFamily="18" charset="0"/>
                <a:cs typeface="Times New Roman" pitchFamily="18" charset="0"/>
              </a:rPr>
            </a:br>
            <a:r>
              <a:rPr lang="en-US" sz="3600" smtClean="0">
                <a:solidFill>
                  <a:schemeClr val="bg1"/>
                </a:solidFill>
                <a:latin typeface="Times New Roman" pitchFamily="18" charset="0"/>
                <a:cs typeface="Times New Roman" pitchFamily="18" charset="0"/>
              </a:rPr>
              <a:t>GV: Lê Nhật Trung - THCS Bình Khánh</a:t>
            </a:r>
            <a:endParaRPr lang="en-US" sz="3600">
              <a:solidFill>
                <a:schemeClr val="bg1"/>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pic>
        <p:nvPicPr>
          <p:cNvPr id="35842" name="Picture 2" descr="C:\Users\Administrator\Desktop\chay ngan\chay-cu-ly-trung-bin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712968" cy="490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02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100" y="5877272"/>
            <a:ext cx="8064896" cy="854968"/>
          </a:xfrm>
        </p:spPr>
        <p:txBody>
          <a:bodyPr>
            <a:normAutofit fontScale="90000"/>
          </a:bodyPr>
          <a:lstStyle/>
          <a:p>
            <a:r>
              <a:rPr lang="en-US" sz="2800" b="1" i="1" dirty="0" err="1" smtClean="0">
                <a:solidFill>
                  <a:schemeClr val="bg1"/>
                </a:solidFill>
                <a:latin typeface="Times New Roman" pitchFamily="18" charset="0"/>
                <a:cs typeface="Times New Roman" pitchFamily="18" charset="0"/>
              </a:rPr>
              <a:t>Các</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ngón</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tay</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khép</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lại</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kết</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hợp</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với</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ngón</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cái</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thành</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hình</a:t>
            </a:r>
            <a:r>
              <a:rPr lang="en-US" sz="2800" b="1" i="1" dirty="0" smtClean="0">
                <a:solidFill>
                  <a:schemeClr val="bg1"/>
                </a:solidFill>
                <a:latin typeface="Times New Roman" pitchFamily="18" charset="0"/>
                <a:cs typeface="Times New Roman" pitchFamily="18" charset="0"/>
              </a:rPr>
              <a:t> </a:t>
            </a:r>
            <a:r>
              <a:rPr lang="en-US" sz="2800" b="1" i="1" dirty="0" err="1" smtClean="0">
                <a:solidFill>
                  <a:schemeClr val="bg1"/>
                </a:solidFill>
                <a:latin typeface="Times New Roman" pitchFamily="18" charset="0"/>
                <a:cs typeface="Times New Roman" pitchFamily="18" charset="0"/>
              </a:rPr>
              <a:t>vòm</a:t>
            </a:r>
            <a:endParaRPr lang="en-US" sz="2800" b="1" i="1" dirty="0">
              <a:solidFill>
                <a:schemeClr val="bg1"/>
              </a:solidFill>
              <a:latin typeface="Times New Roman" pitchFamily="18" charset="0"/>
              <a:cs typeface="Times New Roman" pitchFamily="18" charset="0"/>
            </a:endParaRPr>
          </a:p>
        </p:txBody>
      </p:sp>
      <p:sp>
        <p:nvSpPr>
          <p:cNvPr id="3" name="Content Placeholder 2"/>
          <p:cNvSpPr>
            <a:spLocks noGrp="1"/>
          </p:cNvSpPr>
          <p:nvPr>
            <p:ph idx="1"/>
          </p:nvPr>
        </p:nvSpPr>
        <p:spPr>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p:spPr>
        <p:txBody>
          <a:bodyPr>
            <a:normAutofit/>
          </a:bodyPr>
          <a:lstStyle/>
          <a:p>
            <a:pPr marL="0" indent="0">
              <a:buNone/>
            </a:pPr>
            <a:r>
              <a:rPr lang="en-US">
                <a:solidFill>
                  <a:schemeClr val="bg1"/>
                </a:solidFill>
              </a:rPr>
              <a:t>	</a:t>
            </a:r>
            <a:r>
              <a:rPr lang="en-US" smtClean="0">
                <a:solidFill>
                  <a:schemeClr val="bg1"/>
                </a:solidFill>
              </a:rPr>
              <a:t>				</a:t>
            </a:r>
            <a:endParaRPr lang="en-US" sz="1200">
              <a:solidFill>
                <a:schemeClr val="bg1"/>
              </a:solidFill>
            </a:endParaRPr>
          </a:p>
        </p:txBody>
      </p:sp>
      <p:pic>
        <p:nvPicPr>
          <p:cNvPr id="9218" name="Picture 2" descr="C:\Users\Administrator\Desktop\Untitled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6927"/>
            <a:ext cx="8064897" cy="524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50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023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Administrator\Desktop\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32" y="-99392"/>
            <a:ext cx="9701568"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91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6722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72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761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895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061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9939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752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t>
            </a:r>
            <a:endParaRPr lang="en-US"/>
          </a:p>
        </p:txBody>
      </p:sp>
      <p:sp>
        <p:nvSpPr>
          <p:cNvPr id="3" name="Content Placeholder 2"/>
          <p:cNvSpPr>
            <a:spLocks noGrp="1"/>
          </p:cNvSpPr>
          <p:nvPr>
            <p:ph idx="1"/>
          </p:nvPr>
        </p:nvSpPr>
        <p:spPr/>
        <p:txBody>
          <a:bodyPr/>
          <a:lstStyle/>
          <a:p>
            <a:endParaRPr lang="en-US"/>
          </a:p>
        </p:txBody>
      </p:sp>
      <p:pic>
        <p:nvPicPr>
          <p:cNvPr id="10242" name="Picture 2" descr="C:\Users\Administrator\Desktop\Ungjygytitled-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171400"/>
            <a:ext cx="9396536" cy="7048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1063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Administrator\Desktop\ky-thuat-xuat-phat-ca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632" y="-218225"/>
            <a:ext cx="10652112" cy="710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245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243408"/>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994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0"/>
            <a:ext cx="9144000" cy="70294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normAutofit fontScale="77500" lnSpcReduction="20000"/>
          </a:bodyPr>
          <a:lstStyle/>
          <a:p>
            <a:pPr marL="0" indent="0">
              <a:buNone/>
            </a:pPr>
            <a:r>
              <a:rPr lang="en-US" sz="6400" dirty="0" smtClean="0">
                <a:solidFill>
                  <a:schemeClr val="bg1"/>
                </a:solidFill>
              </a:rPr>
              <a:t>                 </a:t>
            </a:r>
            <a:r>
              <a:rPr lang="en-US" sz="6400" dirty="0" err="1" smtClean="0">
                <a:solidFill>
                  <a:schemeClr val="bg1"/>
                </a:solidFill>
              </a:rPr>
              <a:t>Chạy</a:t>
            </a:r>
            <a:r>
              <a:rPr lang="en-US" sz="6400" dirty="0" smtClean="0">
                <a:solidFill>
                  <a:schemeClr val="bg1"/>
                </a:solidFill>
              </a:rPr>
              <a:t> </a:t>
            </a:r>
            <a:r>
              <a:rPr lang="en-US" sz="6400" dirty="0" err="1" smtClean="0">
                <a:solidFill>
                  <a:schemeClr val="bg1"/>
                </a:solidFill>
              </a:rPr>
              <a:t>Giữa</a:t>
            </a:r>
            <a:r>
              <a:rPr lang="en-US" sz="6400" dirty="0" smtClean="0">
                <a:solidFill>
                  <a:schemeClr val="bg1"/>
                </a:solidFill>
              </a:rPr>
              <a:t> </a:t>
            </a:r>
            <a:r>
              <a:rPr lang="en-US" sz="6400" dirty="0" err="1" smtClean="0">
                <a:solidFill>
                  <a:schemeClr val="bg1"/>
                </a:solidFill>
              </a:rPr>
              <a:t>Quãng</a:t>
            </a:r>
            <a:endParaRPr lang="en-US" sz="6400" dirty="0" smtClean="0">
              <a:solidFill>
                <a:schemeClr val="bg1"/>
              </a:solidFill>
            </a:endParaRPr>
          </a:p>
          <a:p>
            <a:pPr algn="just"/>
            <a:r>
              <a:rPr lang="vi-VN" dirty="0" smtClean="0">
                <a:solidFill>
                  <a:schemeClr val="bg1"/>
                </a:solidFill>
              </a:rPr>
              <a:t>Sau </a:t>
            </a:r>
            <a:r>
              <a:rPr lang="vi-VN" dirty="0">
                <a:solidFill>
                  <a:schemeClr val="bg1"/>
                </a:solidFill>
              </a:rPr>
              <a:t>khoảng từ 25 – 30m chạy lao, tốc độ chạy gần đạt mức cao nhất, người chạy chuyển dần vào giai đoạn giữa quãng. Nhiệm vụ duy trì được tốc độ đạt được cho đến khi về đích. Trong chạy giữa quãng, độ nghiêng của thân trên về trước khoảng 72</a:t>
            </a:r>
            <a:r>
              <a:rPr lang="en-US" baseline="30000" dirty="0">
                <a:solidFill>
                  <a:schemeClr val="bg1"/>
                </a:solidFill>
              </a:rPr>
              <a:t>0</a:t>
            </a:r>
            <a:r>
              <a:rPr lang="vi-VN" dirty="0">
                <a:solidFill>
                  <a:schemeClr val="bg1"/>
                </a:solidFill>
              </a:rPr>
              <a:t> – 78</a:t>
            </a:r>
            <a:r>
              <a:rPr lang="en-US" baseline="30000" dirty="0">
                <a:solidFill>
                  <a:schemeClr val="bg1"/>
                </a:solidFill>
              </a:rPr>
              <a:t>0</a:t>
            </a:r>
            <a:r>
              <a:rPr lang="vi-VN" dirty="0">
                <a:solidFill>
                  <a:schemeClr val="bg1"/>
                </a:solidFill>
              </a:rPr>
              <a:t> so với trục thẳng đứng. Độ nghiêng này không cố định mà dao động trong quá trình chuyển động, khi đạp sau thân nghiêng về trước nhiều hơn, khi bay, độ nghiêng giảm đi. Chống trước được thực hiện tích cực và chủ động miết cẳng chân xuống dưới – ra sau, tiếp xúc với mặt đất bằng nửa bàn chân trước, tiếp theo chân được co lại ở  khớp gối và cổ chân. Kết thúc ở thời điểm thẳng đứng, góc co ở khớp gối là 140</a:t>
            </a:r>
            <a:r>
              <a:rPr lang="en-US" baseline="30000" dirty="0">
                <a:solidFill>
                  <a:schemeClr val="bg1"/>
                </a:solidFill>
              </a:rPr>
              <a:t>0</a:t>
            </a:r>
            <a:r>
              <a:rPr lang="vi-VN" dirty="0">
                <a:solidFill>
                  <a:schemeClr val="bg1"/>
                </a:solidFill>
              </a:rPr>
              <a:t> – 148</a:t>
            </a:r>
            <a:r>
              <a:rPr lang="en-US" baseline="30000" dirty="0">
                <a:solidFill>
                  <a:schemeClr val="bg1"/>
                </a:solidFill>
              </a:rPr>
              <a:t>0</a:t>
            </a:r>
            <a:r>
              <a:rPr lang="vi-VN" dirty="0">
                <a:solidFill>
                  <a:schemeClr val="bg1"/>
                </a:solidFill>
              </a:rPr>
              <a:t> . Đồng thời với chuyển động của chân chống trước, chân lăng gập cẳng chân sát đùi, đưa nhanh đùi về trước, vượt qua thời điểm thẳng đứng, tiếp tục đưa nhanh về trước – lên trên, phối hợp cùng chân chống chuyển sang đạp sau. Đạp sau được thực hiện nhanh, mạnh, duỗi thẳng hết các khớp hông, gối, cổ chân. </a:t>
            </a:r>
            <a:endParaRPr lang="en-US" dirty="0">
              <a:solidFill>
                <a:schemeClr val="bg1"/>
              </a:solidFill>
            </a:endParaRPr>
          </a:p>
          <a:p>
            <a:endParaRPr lang="en-US" dirty="0"/>
          </a:p>
        </p:txBody>
      </p:sp>
    </p:spTree>
    <p:extLst>
      <p:ext uri="{BB962C8B-B14F-4D97-AF65-F5344CB8AC3E}">
        <p14:creationId xmlns:p14="http://schemas.microsoft.com/office/powerpoint/2010/main" val="3271235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normAutofit lnSpcReduction="10000"/>
          </a:bodyPr>
          <a:lstStyle/>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r>
              <a:rPr lang="en-US"/>
              <a:t> </a:t>
            </a:r>
            <a:r>
              <a:rPr lang="en-US" smtClean="0"/>
              <a:t>                       </a:t>
            </a:r>
            <a:r>
              <a:rPr lang="en-US" sz="5400" smtClean="0"/>
              <a:t>Chạy Giữa Quãng</a:t>
            </a:r>
            <a:endParaRPr lang="en-US" sz="5400"/>
          </a:p>
        </p:txBody>
      </p:sp>
      <p:pic>
        <p:nvPicPr>
          <p:cNvPr id="4" name="Picture 2" descr="C:\Users\Administrator\Desktop\chay ngan\Untitled-1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16632"/>
            <a:ext cx="8975588"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1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normAutofit lnSpcReduction="10000"/>
          </a:bodyPr>
          <a:lstStyle/>
          <a:p>
            <a:pPr algn="just"/>
            <a:r>
              <a:rPr lang="vi-VN" sz="4400">
                <a:solidFill>
                  <a:schemeClr val="bg1"/>
                </a:solidFill>
              </a:rPr>
              <a:t>Kỹ thuật chạy giữa quãng</a:t>
            </a:r>
            <a:r>
              <a:rPr lang="en-US" sz="4400">
                <a:solidFill>
                  <a:schemeClr val="bg1"/>
                </a:solidFill>
              </a:rPr>
              <a:t>:</a:t>
            </a:r>
          </a:p>
          <a:p>
            <a:pPr marL="0" indent="0" algn="just">
              <a:buNone/>
            </a:pPr>
            <a:r>
              <a:rPr lang="en-US">
                <a:solidFill>
                  <a:schemeClr val="bg1"/>
                </a:solidFill>
              </a:rPr>
              <a:t>       </a:t>
            </a:r>
            <a:r>
              <a:rPr lang="vi-VN">
                <a:solidFill>
                  <a:schemeClr val="bg1"/>
                </a:solidFill>
              </a:rPr>
              <a:t> Để hỗ trợ cho các hoạt động của hai chân, hai tay được gấp lai ở khuỷu, bàn tay nắm hờ, vai thả lỏng, đánh tay về trước – ra sau , nhanh nhưng nhịp nhàng theo chuyển động của hai chân. Đánh tay về trước, cẳng tay hơi đưa chếch vào trong, bàn tay nâng ngang cằm, đưa ra sau khuỷu tay hơi chếch ra ngoài. Trong quá trình chạy trên cự ly, người chạy phải biết phối hợp nhịp nhàng giữa căng thẳng khi dùng sức (trong các giai đoạn đạp sau, chống trước), đồng thời cũng phải biết thả lỏng khi cơ thể rời đất chuyển vào giai đoạn bay, có như vậy mới đạt được yêu cầu của kỹ thuật chạy, nâng cao tốc độ chạy</a:t>
            </a:r>
            <a:endParaRPr lang="en-US">
              <a:solidFill>
                <a:schemeClr val="bg1"/>
              </a:solidFill>
            </a:endParaRPr>
          </a:p>
          <a:p>
            <a:endParaRPr lang="en-US"/>
          </a:p>
        </p:txBody>
      </p:sp>
    </p:spTree>
    <p:extLst>
      <p:ext uri="{BB962C8B-B14F-4D97-AF65-F5344CB8AC3E}">
        <p14:creationId xmlns:p14="http://schemas.microsoft.com/office/powerpoint/2010/main" val="2399621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Administrator\Desktop\chay ngan\chay-cu-ly-trung-bin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16"/>
            <a:ext cx="9260522" cy="689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7527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normAutofit/>
          </a:bodyPr>
          <a:lstStyle/>
          <a:p>
            <a:pPr marL="0" indent="0" algn="just">
              <a:buNone/>
            </a:pPr>
            <a:r>
              <a:rPr lang="en-US" sz="6000" smtClean="0">
                <a:solidFill>
                  <a:schemeClr val="bg1"/>
                </a:solidFill>
              </a:rPr>
              <a:t>           Kỹ Thuật Về Đích</a:t>
            </a:r>
            <a:endParaRPr lang="en-US" sz="6000">
              <a:solidFill>
                <a:schemeClr val="bg1"/>
              </a:solidFill>
            </a:endParaRPr>
          </a:p>
          <a:p>
            <a:pPr marL="0" indent="0" algn="just">
              <a:buNone/>
            </a:pPr>
            <a:r>
              <a:rPr lang="en-US" smtClean="0">
                <a:solidFill>
                  <a:schemeClr val="bg1"/>
                </a:solidFill>
              </a:rPr>
              <a:t>         </a:t>
            </a:r>
            <a:r>
              <a:rPr lang="vi-VN" smtClean="0">
                <a:solidFill>
                  <a:schemeClr val="bg1"/>
                </a:solidFill>
              </a:rPr>
              <a:t>Chạy </a:t>
            </a:r>
            <a:r>
              <a:rPr lang="en-US" smtClean="0">
                <a:solidFill>
                  <a:schemeClr val="bg1"/>
                </a:solidFill>
              </a:rPr>
              <a:t>giữa quãng</a:t>
            </a:r>
            <a:r>
              <a:rPr lang="vi-VN" smtClean="0">
                <a:solidFill>
                  <a:schemeClr val="bg1"/>
                </a:solidFill>
              </a:rPr>
              <a:t> </a:t>
            </a:r>
            <a:r>
              <a:rPr lang="vi-VN">
                <a:solidFill>
                  <a:schemeClr val="bg1"/>
                </a:solidFill>
              </a:rPr>
              <a:t>kết thúc khi ngực hoặc vai VĐV chạm vào dây đích (hoặc mặt phẳng tưởng tượng trên vạch giới hạn của đích. Chạy về đích không chỉ mang ý nghĩa kết thúc cự ly chạy mà chủ yếu để giành được thứ hạng tốt nhất, vì vậy cần phải biết kỹ thuật đánh đích. Để nhanh chóng chạm người vào đích, ở bước cuối cùng khi tới đích (khoảng 1 – 1.2m), người chạy thực hiện đột ngột gập thân về trước, chạm ngực hoặc hơi nghiêng chạm vai vào </a:t>
            </a:r>
            <a:r>
              <a:rPr lang="vi-VN" smtClean="0">
                <a:solidFill>
                  <a:schemeClr val="bg1"/>
                </a:solidFill>
              </a:rPr>
              <a:t>đích</a:t>
            </a:r>
            <a:r>
              <a:rPr lang="en-US" smtClean="0">
                <a:solidFill>
                  <a:schemeClr val="bg1"/>
                </a:solidFill>
              </a:rPr>
              <a:t>. </a:t>
            </a:r>
            <a:endParaRPr lang="en-US">
              <a:solidFill>
                <a:schemeClr val="bg1"/>
              </a:solidFill>
            </a:endParaRPr>
          </a:p>
        </p:txBody>
      </p:sp>
    </p:spTree>
    <p:extLst>
      <p:ext uri="{BB962C8B-B14F-4D97-AF65-F5344CB8AC3E}">
        <p14:creationId xmlns:p14="http://schemas.microsoft.com/office/powerpoint/2010/main" val="1408268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lstStyle/>
          <a:p>
            <a:pPr marL="0" indent="0">
              <a:buNone/>
            </a:pPr>
            <a:r>
              <a:rPr lang="en-US" smtClean="0">
                <a:solidFill>
                  <a:schemeClr val="bg1"/>
                </a:solidFill>
              </a:rPr>
              <a:t>      </a:t>
            </a:r>
          </a:p>
          <a:p>
            <a:pPr marL="0" indent="0">
              <a:buNone/>
            </a:pPr>
            <a:endParaRPr lang="en-US">
              <a:solidFill>
                <a:schemeClr val="bg1"/>
              </a:solidFill>
            </a:endParaRPr>
          </a:p>
          <a:p>
            <a:pPr marL="0" indent="0">
              <a:buNone/>
            </a:pPr>
            <a:endParaRPr lang="en-US" smtClean="0">
              <a:solidFill>
                <a:schemeClr val="bg1"/>
              </a:solidFill>
            </a:endParaRPr>
          </a:p>
          <a:p>
            <a:pPr marL="0" indent="0">
              <a:buNone/>
            </a:pPr>
            <a:endParaRPr lang="en-US">
              <a:solidFill>
                <a:schemeClr val="bg1"/>
              </a:solidFill>
            </a:endParaRPr>
          </a:p>
          <a:p>
            <a:pPr marL="0" indent="0">
              <a:buNone/>
            </a:pPr>
            <a:endParaRPr lang="en-US" smtClean="0">
              <a:solidFill>
                <a:schemeClr val="bg1"/>
              </a:solidFill>
            </a:endParaRPr>
          </a:p>
          <a:p>
            <a:pPr marL="0" indent="0">
              <a:buNone/>
            </a:pPr>
            <a:endParaRPr lang="en-US">
              <a:solidFill>
                <a:schemeClr val="bg1"/>
              </a:solidFill>
            </a:endParaRPr>
          </a:p>
          <a:p>
            <a:pPr marL="0" indent="0">
              <a:buNone/>
            </a:pPr>
            <a:endParaRPr lang="en-US" smtClean="0">
              <a:solidFill>
                <a:schemeClr val="bg1"/>
              </a:solidFill>
            </a:endParaRPr>
          </a:p>
          <a:p>
            <a:pPr marL="0" indent="0">
              <a:buNone/>
            </a:pPr>
            <a:endParaRPr lang="en-US" smtClean="0">
              <a:solidFill>
                <a:schemeClr val="bg1"/>
              </a:solidFill>
            </a:endParaRPr>
          </a:p>
          <a:p>
            <a:pPr marL="0" indent="0">
              <a:buNone/>
            </a:pPr>
            <a:r>
              <a:rPr lang="en-US" smtClean="0">
                <a:solidFill>
                  <a:schemeClr val="bg1"/>
                </a:solidFill>
              </a:rPr>
              <a:t>       </a:t>
            </a:r>
            <a:r>
              <a:rPr lang="vi-VN" smtClean="0">
                <a:solidFill>
                  <a:schemeClr val="bg1"/>
                </a:solidFill>
              </a:rPr>
              <a:t>Kỹ </a:t>
            </a:r>
            <a:r>
              <a:rPr lang="vi-VN">
                <a:solidFill>
                  <a:schemeClr val="bg1"/>
                </a:solidFill>
              </a:rPr>
              <a:t>thuật về đích Sau khi chạm đích, tiếp tục chạy, giảm dần tốc độ, chỉ dừng lại khi đã chạy được khoảng 10 – 15m. Tuyệt đối không dừng đột ngột sau khi chạm </a:t>
            </a:r>
            <a:r>
              <a:rPr lang="vi-VN" smtClean="0">
                <a:solidFill>
                  <a:schemeClr val="bg1"/>
                </a:solidFill>
              </a:rPr>
              <a:t>đích</a:t>
            </a:r>
            <a:r>
              <a:rPr lang="en-US" smtClean="0">
                <a:solidFill>
                  <a:schemeClr val="bg1"/>
                </a:solidFill>
              </a:rPr>
              <a:t>.</a:t>
            </a:r>
            <a:endParaRPr lang="en-US">
              <a:solidFill>
                <a:schemeClr val="bg1"/>
              </a:solidFill>
            </a:endParaRPr>
          </a:p>
          <a:p>
            <a:endParaRPr lang="en-US"/>
          </a:p>
        </p:txBody>
      </p:sp>
      <p:pic>
        <p:nvPicPr>
          <p:cNvPr id="1026" name="Picture 2" descr="C:\Users\Administrator\Desktop\chay ngan\sich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58738"/>
            <a:ext cx="6808812" cy="442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684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lstStyle/>
          <a:p>
            <a:endParaRPr lang="en-US"/>
          </a:p>
        </p:txBody>
      </p:sp>
      <p:pic>
        <p:nvPicPr>
          <p:cNvPr id="3074" name="Picture 2" descr="C:\Users\Administrator\Desktop\cach-chay-100m-nhanh-nh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648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68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lstStyle/>
          <a:p>
            <a:endParaRPr lang="en-US"/>
          </a:p>
        </p:txBody>
      </p:sp>
      <p:pic>
        <p:nvPicPr>
          <p:cNvPr id="4098" name="Picture 2" descr="C:\Users\Administrator\Desktop\chay-100m-la-g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0"/>
            <a:ext cx="102870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688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a:gradFill>
            <a:gsLst>
              <a:gs pos="57000">
                <a:srgbClr val="3399FF"/>
              </a:gs>
              <a:gs pos="100000">
                <a:srgbClr val="00CCCC"/>
              </a:gs>
              <a:gs pos="100000">
                <a:srgbClr val="9999FF"/>
              </a:gs>
              <a:gs pos="100000">
                <a:srgbClr val="2E6792"/>
              </a:gs>
              <a:gs pos="100000">
                <a:srgbClr val="3333CC"/>
              </a:gs>
              <a:gs pos="6000">
                <a:srgbClr val="1170FF"/>
              </a:gs>
              <a:gs pos="100000">
                <a:srgbClr val="006699"/>
              </a:gs>
            </a:gsLst>
            <a:lin ang="5400000" scaled="0"/>
          </a:gradFill>
          <a:ln>
            <a:noFill/>
          </a:ln>
        </p:spPr>
        <p:txBody>
          <a:bodyPr/>
          <a:lstStyle/>
          <a:p>
            <a:endParaRPr lang="en-US"/>
          </a:p>
        </p:txBody>
      </p:sp>
      <p:pic>
        <p:nvPicPr>
          <p:cNvPr id="5122" name="Picture 2" descr="C:\Users\Administrator\Desktop\ve-dich-chay-100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27384"/>
            <a:ext cx="9939131" cy="695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68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542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768"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293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7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6513"/>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5753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9939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429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158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9939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781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142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12"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75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426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6311"/>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860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5649491"/>
          </a:xfrm>
        </p:spPr>
        <p:txBody>
          <a:bodyPr/>
          <a:lstStyle/>
          <a:p>
            <a:endParaRPr lang="en-US"/>
          </a:p>
        </p:txBody>
      </p:sp>
      <p:pic>
        <p:nvPicPr>
          <p:cNvPr id="6147" name="Picture 3" descr="C:\Users\Administrator\Desktop\chay ngan\20210518_074131_387562_ky-thuat-chay-cu-ly.max-1800x1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8" y="0"/>
            <a:ext cx="91683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7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48638"/>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233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35542"/>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734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23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72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744" y="26459"/>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9081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567</Words>
  <Application>Microsoft Office PowerPoint</Application>
  <PresentationFormat>On-screen Show (4:3)</PresentationFormat>
  <Paragraphs>31</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Bài Dạy Chạy Cự Ly Ngắn GV: Lê Nhật Trung - THCS Bình Khánh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ngón tay khép lại kết hợp với ngón cái thành hình vòm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20</cp:revision>
  <dcterms:created xsi:type="dcterms:W3CDTF">2021-09-01T09:59:12Z</dcterms:created>
  <dcterms:modified xsi:type="dcterms:W3CDTF">2022-08-03T12:25:35Z</dcterms:modified>
</cp:coreProperties>
</file>